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74" r:id="rId4"/>
    <p:sldId id="276" r:id="rId5"/>
    <p:sldId id="271" r:id="rId6"/>
    <p:sldId id="272" r:id="rId7"/>
    <p:sldId id="265" r:id="rId8"/>
    <p:sldId id="273" r:id="rId9"/>
    <p:sldId id="275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58"/>
            <p14:sldId id="274"/>
            <p14:sldId id="276"/>
            <p14:sldId id="271"/>
            <p14:sldId id="272"/>
            <p14:sldId id="265"/>
            <p14:sldId id="273"/>
            <p14:sldId id="275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19.01.2019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347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9577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6320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943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9904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2100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7707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505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19.01.2019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19.01.2019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19.01.2019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19.01.2019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19.01.2019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19.01.2019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19.01.2019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19.01.2019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19.01.2019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19.01.2019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19.01.2019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19.01.2019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hyperlink" Target="http://alesny.pl/krotko-i-na-temat-o-metodzie-badawczej-w-szkol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iin_Tamm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emf"/><Relationship Id="rId9" Type="http://schemas.openxmlformats.org/officeDocument/2006/relationships/hyperlink" Target="http://dreyfusdragon.blogspot.com/2010/12/december-vacation-movies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ggiehosmcgrane.com/2011/08/peer-assessment-and-self-assessment.html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commons.wikimedia.org/wiki/File:Namewee_film_logo.png" TargetMode="External"/><Relationship Id="rId4" Type="http://schemas.openxmlformats.org/officeDocument/2006/relationships/image" Target="../media/image2.emf"/><Relationship Id="rId9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rategies4innovation.wordpress.com/2008/07/21/les-differentes-formes-de-linnovation/#comment-28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rategies4innovation.wordpress.com/2008/07/21/les-differentes-formes-de-linnovation/#comment-28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19" y="631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13663"/>
          </a:xfrm>
        </p:spPr>
        <p:txBody>
          <a:bodyPr>
            <a:normAutofit fontScale="90000"/>
          </a:bodyPr>
          <a:lstStyle/>
          <a:p>
            <a:r>
              <a:rPr lang="pl-PL" dirty="0"/>
              <a:t>Doskonalenie trenerów wspomagania szkół </a:t>
            </a:r>
            <a:br>
              <a:rPr lang="pl-PL" dirty="0"/>
            </a:br>
            <a:r>
              <a:rPr lang="pl-PL" dirty="0"/>
              <a:t>w kształtowaniu kompetencji kluczowych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344290"/>
            <a:ext cx="9144000" cy="913509"/>
          </a:xfrm>
        </p:spPr>
        <p:txBody>
          <a:bodyPr/>
          <a:lstStyle/>
          <a:p>
            <a:r>
              <a:rPr lang="pl-PL" dirty="0"/>
              <a:t>Uczenie się przez eksperymentowanie, doświadczanie i metody aktywizujące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0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sz="4400" b="1" dirty="0"/>
              <a:t>Metody aktywizujące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l-PL" sz="3200" b="1" dirty="0"/>
              <a:t>Kryteria doboru :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l-PL" dirty="0"/>
              <a:t>cele, treści i zadania dydaktyczne, wiek uczniów, liczebność grupy, czas i miejsce jakim dysponujemy czy umiejętności metodyczno-dydaktyczne nauczyciela. </a:t>
            </a: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E5FBA5F-A952-4978-A370-FDBFCE8D9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4302" y="1692567"/>
            <a:ext cx="7327260" cy="412301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sz="4400" b="1" dirty="0">
                <a:solidFill>
                  <a:srgbClr val="FF0000"/>
                </a:solidFill>
              </a:rPr>
              <a:t>Metody aktywizujące</a:t>
            </a:r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A441166-470D-4D3D-88DA-76E526DE0222}"/>
              </a:ext>
            </a:extLst>
          </p:cNvPr>
          <p:cNvSpPr txBox="1"/>
          <p:nvPr/>
        </p:nvSpPr>
        <p:spPr>
          <a:xfrm>
            <a:off x="9448800" y="4602654"/>
            <a:ext cx="2153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https://image.slidesharecdn.com/edukacjamedialna-170607005810/95/edukacja-medialna-18-638.jpg?cb=1496797104</a:t>
            </a:r>
          </a:p>
        </p:txBody>
      </p:sp>
    </p:spTree>
    <p:extLst>
      <p:ext uri="{BB962C8B-B14F-4D97-AF65-F5344CB8AC3E}">
        <p14:creationId xmlns:p14="http://schemas.microsoft.com/office/powerpoint/2010/main" val="1527901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7E39D47B-84A1-40B0-B762-498723A70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123" y="12533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>
                <a:solidFill>
                  <a:srgbClr val="FF0000"/>
                </a:solidFill>
              </a:rPr>
              <a:t>Metody aktywizujące a budowanie tożsamości ucznia</a:t>
            </a:r>
          </a:p>
          <a:p>
            <a:pPr marL="0" indent="0" algn="just">
              <a:buNone/>
            </a:pPr>
            <a:r>
              <a:rPr lang="pl-PL" dirty="0"/>
              <a:t>Budowanie tożsamości indywidualnej wymaga od szkoły </a:t>
            </a:r>
            <a:r>
              <a:rPr lang="pl-PL" b="1" dirty="0"/>
              <a:t>stworzenia warunków do doświadczania i przeżywania, wyzwalania chęci do działania, zdobywania i tworzenia wiedzy oraz takiego organizowania zajęć, by młodzi ludzie mogli uczyć się poprzez współpracę. </a:t>
            </a:r>
          </a:p>
          <a:p>
            <a:pPr marL="0" indent="0" algn="just">
              <a:buNone/>
            </a:pPr>
            <a:r>
              <a:rPr lang="pl-PL" dirty="0"/>
              <a:t>Aby uczeń podjął się działania musi:  czuć się kompetentny, by zrobić to, czego się od niego oczekuje, zauważać stałe połączenia między podejmowanymi działaniami a osiągnięciami, znać celowość przedmiotu, którego się uczy, </a:t>
            </a:r>
            <a:r>
              <a:rPr lang="pl-PL"/>
              <a:t>postrzegać środowisko </a:t>
            </a:r>
            <a:r>
              <a:rPr lang="pl-PL" dirty="0"/>
              <a:t>jako sprzyjające </a:t>
            </a:r>
            <a:r>
              <a:rPr lang="pl-PL"/>
              <a:t>uczeniu się.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025466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19" name="Symbol zastępczy zawartości 18">
            <a:extLst>
              <a:ext uri="{FF2B5EF4-FFF2-40B4-BE49-F238E27FC236}">
                <a16:creationId xmlns:a16="http://schemas.microsoft.com/office/drawing/2014/main" id="{97B6A691-E381-46D2-9444-298216490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8446355-2294-45A5-A0AE-40513B933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1660" y="1871441"/>
            <a:ext cx="5248275" cy="387667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FEC6248-5264-4B1E-9A0E-D94BFCE2ED40}"/>
              </a:ext>
            </a:extLst>
          </p:cNvPr>
          <p:cNvSpPr txBox="1"/>
          <p:nvPr/>
        </p:nvSpPr>
        <p:spPr>
          <a:xfrm>
            <a:off x="2646366" y="5315994"/>
            <a:ext cx="456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https://i2.wp.com/headdivided.pl/wp-content/uploads/2018/03/Piramidy-wiedzy.png?ssl=1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0935750-FAA6-42E2-B650-8CD7441A9ED5}"/>
              </a:ext>
            </a:extLst>
          </p:cNvPr>
          <p:cNvSpPr txBox="1"/>
          <p:nvPr/>
        </p:nvSpPr>
        <p:spPr>
          <a:xfrm>
            <a:off x="742336" y="1758157"/>
            <a:ext cx="6794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Efektywność uczenia się </a:t>
            </a:r>
          </a:p>
          <a:p>
            <a:r>
              <a:rPr lang="pl-PL" sz="4000" dirty="0"/>
              <a:t>w odniesieniu do stosowanych metod.</a:t>
            </a:r>
          </a:p>
        </p:txBody>
      </p:sp>
    </p:spTree>
    <p:extLst>
      <p:ext uri="{BB962C8B-B14F-4D97-AF65-F5344CB8AC3E}">
        <p14:creationId xmlns:p14="http://schemas.microsoft.com/office/powerpoint/2010/main" val="260988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405" y="5743904"/>
            <a:ext cx="7327261" cy="1240604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CF627E3-CF37-4293-94E8-E85DD9F136E7}"/>
              </a:ext>
            </a:extLst>
          </p:cNvPr>
          <p:cNvSpPr/>
          <p:nvPr/>
        </p:nvSpPr>
        <p:spPr>
          <a:xfrm>
            <a:off x="922282" y="1114096"/>
            <a:ext cx="71106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/>
              <a:t>Nauczanie przez badanie </a:t>
            </a:r>
          </a:p>
          <a:p>
            <a:pPr algn="ctr"/>
            <a:r>
              <a:rPr lang="pl-PL" sz="3600" dirty="0"/>
              <a:t>w przedmiotach przyrodniczych (IBSE).</a:t>
            </a:r>
          </a:p>
          <a:p>
            <a:pPr algn="ctr"/>
            <a:endParaRPr lang="pl-PL" sz="3600" dirty="0"/>
          </a:p>
          <a:p>
            <a:pPr algn="ctr"/>
            <a:endParaRPr lang="pl-PL" sz="3600" dirty="0"/>
          </a:p>
          <a:p>
            <a:pPr algn="ctr"/>
            <a:endParaRPr lang="pl-PL" sz="3600" dirty="0"/>
          </a:p>
          <a:p>
            <a:pPr algn="ctr"/>
            <a:r>
              <a:rPr lang="pl-PL" sz="3600" dirty="0"/>
              <a:t>IBSE to wprowadzenie do szkół metody naukowej.</a:t>
            </a:r>
            <a:endParaRPr lang="pl-PL" sz="2400" dirty="0"/>
          </a:p>
        </p:txBody>
      </p:sp>
      <p:pic>
        <p:nvPicPr>
          <p:cNvPr id="18" name="Obraz 17" descr="Obraz zawierający wewnątrz, osoba, ściana, szafka&#10;&#10;Opis wygenerowany automatycznie">
            <a:extLst>
              <a:ext uri="{FF2B5EF4-FFF2-40B4-BE49-F238E27FC236}">
                <a16:creationId xmlns:a16="http://schemas.microsoft.com/office/drawing/2014/main" id="{AC982506-466F-4418-BF72-6CEB0D7881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032955" y="1248172"/>
            <a:ext cx="2916545" cy="4374818"/>
          </a:xfrm>
          <a:prstGeom prst="rect">
            <a:avLst/>
          </a:prstGeom>
        </p:spPr>
      </p:pic>
      <p:pic>
        <p:nvPicPr>
          <p:cNvPr id="21" name="Obraz 20">
            <a:hlinkClick r:id="rId7"/>
            <a:extLst>
              <a:ext uri="{FF2B5EF4-FFF2-40B4-BE49-F238E27FC236}">
                <a16:creationId xmlns:a16="http://schemas.microsoft.com/office/drawing/2014/main" id="{19473253-3FAF-48B6-B160-D88B09025E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766370" y="2974591"/>
            <a:ext cx="1223641" cy="120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55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94BD570-471D-4C7E-8DE9-4E259E563FDB}"/>
              </a:ext>
            </a:extLst>
          </p:cNvPr>
          <p:cNvSpPr txBox="1"/>
          <p:nvPr/>
        </p:nvSpPr>
        <p:spPr>
          <a:xfrm>
            <a:off x="788277" y="1356852"/>
            <a:ext cx="69103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Wykład problemowy</a:t>
            </a:r>
          </a:p>
          <a:p>
            <a:r>
              <a:rPr lang="pl-PL" sz="2400" dirty="0">
                <a:solidFill>
                  <a:srgbClr val="FF0000"/>
                </a:solidFill>
              </a:rPr>
              <a:t>Dyskusja dydaktyczna</a:t>
            </a:r>
          </a:p>
          <a:p>
            <a:r>
              <a:rPr lang="pl-PL" sz="2400" dirty="0">
                <a:solidFill>
                  <a:srgbClr val="FF0000"/>
                </a:solidFill>
              </a:rPr>
              <a:t>Metoda optymalnego planu działania</a:t>
            </a:r>
          </a:p>
          <a:p>
            <a:r>
              <a:rPr lang="pl-PL" sz="2400" dirty="0">
                <a:solidFill>
                  <a:srgbClr val="FF0000"/>
                </a:solidFill>
              </a:rPr>
              <a:t>Seminarium </a:t>
            </a:r>
          </a:p>
          <a:p>
            <a:r>
              <a:rPr lang="pl-PL" sz="2400" dirty="0">
                <a:solidFill>
                  <a:srgbClr val="FF0000"/>
                </a:solidFill>
              </a:rPr>
              <a:t>Metoda przypadku</a:t>
            </a:r>
          </a:p>
          <a:p>
            <a:r>
              <a:rPr lang="pl-PL" sz="2400" dirty="0">
                <a:solidFill>
                  <a:srgbClr val="FF0000"/>
                </a:solidFill>
              </a:rPr>
              <a:t>Metoda sytuacyjna</a:t>
            </a:r>
            <a:endParaRPr lang="pl-PL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FEE64DA-3EE1-4107-BFF2-606B1D49099D}"/>
              </a:ext>
            </a:extLst>
          </p:cNvPr>
          <p:cNvSpPr txBox="1"/>
          <p:nvPr/>
        </p:nvSpPr>
        <p:spPr>
          <a:xfrm>
            <a:off x="2766874" y="7043112"/>
            <a:ext cx="179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5" tooltip="http://commons.wikimedia.org/wiki/File:Namewee_film_logo.png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6" tooltip="https://creativecommons.org/licenses/by-sa/3.0/"/>
              </a:rPr>
              <a:t>CC BY-SA</a:t>
            </a:r>
            <a:endParaRPr lang="pl-PL" sz="900"/>
          </a:p>
        </p:txBody>
      </p:sp>
      <p:pic>
        <p:nvPicPr>
          <p:cNvPr id="14" name="Obraz 13" descr="Obraz zawierający osoba, wewnątrz&#10;&#10;Opis wygenerowany automatycznie">
            <a:extLst>
              <a:ext uri="{FF2B5EF4-FFF2-40B4-BE49-F238E27FC236}">
                <a16:creationId xmlns:a16="http://schemas.microsoft.com/office/drawing/2014/main" id="{733599E1-DA54-401F-9B2E-7B930DDDE9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358743" y="2514530"/>
            <a:ext cx="3181894" cy="2125505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60A5333-A10A-4B9C-811A-456919968AA9}"/>
              </a:ext>
            </a:extLst>
          </p:cNvPr>
          <p:cNvSpPr txBox="1"/>
          <p:nvPr/>
        </p:nvSpPr>
        <p:spPr>
          <a:xfrm>
            <a:off x="7358743" y="4423812"/>
            <a:ext cx="3181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8" tooltip="http://www.maggiehosmcgrane.com/2011/08/peer-assessment-and-self-assessment.html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9" tooltip="https://creativecommons.org/licenses/by-nc-sa/3.0/"/>
              </a:rPr>
              <a:t>CC BY-SA-NC</a:t>
            </a:r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593162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5C74E95-6AA0-4B1A-A0F8-783E6F130D5D}"/>
              </a:ext>
            </a:extLst>
          </p:cNvPr>
          <p:cNvSpPr txBox="1"/>
          <p:nvPr/>
        </p:nvSpPr>
        <p:spPr>
          <a:xfrm>
            <a:off x="1006769" y="2866979"/>
            <a:ext cx="5716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Rola nauczyciela w nauczaniu metodami empirycznymi </a:t>
            </a:r>
          </a:p>
          <a:p>
            <a:r>
              <a:rPr lang="pl-PL" sz="2800" dirty="0">
                <a:solidFill>
                  <a:srgbClr val="FF0000"/>
                </a:solidFill>
              </a:rPr>
              <a:t>i problemowymi. </a:t>
            </a:r>
          </a:p>
          <a:p>
            <a:r>
              <a:rPr lang="pl-PL" sz="2800" dirty="0">
                <a:solidFill>
                  <a:srgbClr val="FF0000"/>
                </a:solidFill>
              </a:rPr>
              <a:t>Kim jest mentor?</a:t>
            </a:r>
          </a:p>
          <a:p>
            <a:r>
              <a:rPr lang="pl-PL" sz="2800" dirty="0">
                <a:solidFill>
                  <a:srgbClr val="FF0000"/>
                </a:solidFill>
              </a:rPr>
              <a:t>Kim jest facylitator?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2732FB0-9C4D-4735-8575-93D02C2FB346}"/>
              </a:ext>
            </a:extLst>
          </p:cNvPr>
          <p:cNvSpPr txBox="1"/>
          <p:nvPr/>
        </p:nvSpPr>
        <p:spPr>
          <a:xfrm>
            <a:off x="1006769" y="1254034"/>
            <a:ext cx="5716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Zadanie dla uczestników. Metodą burzy mózgów spróbujcie zdefiniować poniższe pojęcia.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EA4FF841-DDE2-40D9-BA86-FC3B7DE375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384325" y="2405062"/>
            <a:ext cx="28575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3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92732FB0-9C4D-4735-8575-93D02C2FB346}"/>
              </a:ext>
            </a:extLst>
          </p:cNvPr>
          <p:cNvSpPr txBox="1"/>
          <p:nvPr/>
        </p:nvSpPr>
        <p:spPr>
          <a:xfrm>
            <a:off x="1006769" y="1254034"/>
            <a:ext cx="5716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Facylitator</a:t>
            </a:r>
            <a:r>
              <a:rPr lang="pl-PL" sz="2800" dirty="0"/>
              <a:t> </a:t>
            </a:r>
          </a:p>
          <a:p>
            <a:r>
              <a:rPr lang="pl-PL" sz="2800" dirty="0"/>
              <a:t>Mentor 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EA4FF841-DDE2-40D9-BA86-FC3B7DE375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384325" y="2405062"/>
            <a:ext cx="28575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6492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2574</TotalTime>
  <Words>276</Words>
  <Application>Microsoft Office PowerPoint</Application>
  <PresentationFormat>Panoramiczny</PresentationFormat>
  <Paragraphs>51</Paragraphs>
  <Slides>9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Doskonalenie trenerów wspomagania szkół  w kształtowaniu kompetencji kluczowych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Grażyna Bartczak-Bednarska</cp:lastModifiedBy>
  <cp:revision>75</cp:revision>
  <dcterms:created xsi:type="dcterms:W3CDTF">2018-12-02T13:14:09Z</dcterms:created>
  <dcterms:modified xsi:type="dcterms:W3CDTF">2019-01-20T09:16:08Z</dcterms:modified>
</cp:coreProperties>
</file>